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5"/>
  </p:notesMasterIdLst>
  <p:handoutMasterIdLst>
    <p:handoutMasterId r:id="rId16"/>
  </p:handoutMasterIdLst>
  <p:sldIdLst>
    <p:sldId id="3806" r:id="rId2"/>
    <p:sldId id="3973" r:id="rId3"/>
    <p:sldId id="3810" r:id="rId4"/>
    <p:sldId id="3907" r:id="rId5"/>
    <p:sldId id="3966" r:id="rId6"/>
    <p:sldId id="3980" r:id="rId7"/>
    <p:sldId id="3974" r:id="rId8"/>
    <p:sldId id="3979" r:id="rId9"/>
    <p:sldId id="3978" r:id="rId10"/>
    <p:sldId id="3827" r:id="rId11"/>
    <p:sldId id="3964" r:id="rId12"/>
    <p:sldId id="3977" r:id="rId13"/>
    <p:sldId id="3915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Fo Sans" panose="020B0604020202020204" charset="-52"/>
      <p:regular r:id="rId21"/>
      <p:bold r:id="rId22"/>
      <p:italic r:id="rId23"/>
      <p:boldItalic r:id="rId24"/>
    </p:embeddedFont>
    <p:embeddedFont>
      <p:font typeface="CoFo Sans Medium" panose="020B0604020202020204" charset="-52"/>
      <p:regular r:id="rId25"/>
      <p: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FFFF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5" autoAdjust="0"/>
    <p:restoredTop sz="96327"/>
  </p:normalViewPr>
  <p:slideViewPr>
    <p:cSldViewPr snapToGrid="0">
      <p:cViewPr varScale="1">
        <p:scale>
          <a:sx n="113" d="100"/>
          <a:sy n="113" d="100"/>
        </p:scale>
        <p:origin x="90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7491122" cy="5327650"/>
          </a:xfrm>
        </p:spPr>
        <p:txBody>
          <a:bodyPr>
            <a:normAutofit/>
          </a:bodyPr>
          <a:lstStyle/>
          <a:p>
            <a:r>
              <a:rPr lang="ru-RU" sz="5200" dirty="0"/>
              <a:t>Модель классификации комментариев по работе управляющей</a:t>
            </a:r>
            <a:br>
              <a:rPr lang="ru-RU" sz="5200" dirty="0"/>
            </a:br>
            <a:r>
              <a:rPr lang="ru-RU" sz="5200" dirty="0"/>
              <a:t>компании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1642" y="5331428"/>
            <a:ext cx="2919069" cy="1526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Работу выполнили :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Марин Виктор</a:t>
            </a:r>
            <a:b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Ежов Денис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8041B-5639-8C8F-853A-86BF8386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Визуализация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766C9E-47AC-2E2B-BF9C-F52827D4F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736724"/>
            <a:ext cx="3636961" cy="46799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Введите ваш комментарий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Получите результат виде категорий, который выбрала модель для данного вами сообщения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Для выхода используйте команду «</a:t>
            </a:r>
            <a:r>
              <a:rPr lang="en-US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exit</a:t>
            </a: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»</a:t>
            </a:r>
            <a:endParaRPr lang="en-US" sz="24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50E7C9-50F9-4B28-8FB7-941EDA94C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66" y="937854"/>
            <a:ext cx="5811687" cy="498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210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Заключение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4F45B-20F6-445C-98EC-BF9A6ECAD4F9}"/>
              </a:ext>
            </a:extLst>
          </p:cNvPr>
          <p:cNvSpPr txBox="1"/>
          <p:nvPr/>
        </p:nvSpPr>
        <p:spPr>
          <a:xfrm>
            <a:off x="442914" y="2017541"/>
            <a:ext cx="10456334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36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Модели успешно предсказывают основные категории отзывов.</a:t>
            </a:r>
          </a:p>
          <a:p>
            <a:r>
              <a:rPr lang="ru-RU" sz="36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Лучше всего себя показала модель </a:t>
            </a:r>
            <a:r>
              <a:rPr lang="ru-RU" sz="3600" dirty="0" err="1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CatBoost</a:t>
            </a:r>
            <a:r>
              <a:rPr lang="ru-RU" sz="36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862894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74" y="965363"/>
            <a:ext cx="3912218" cy="48809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3000" dirty="0">
                <a:solidFill>
                  <a:schemeClr val="tx1"/>
                </a:solidFill>
              </a:rPr>
              <a:t>Проделанная работа:</a:t>
            </a:r>
            <a:br>
              <a:rPr lang="ru-RU" sz="30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1. Обработаны данные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2. Обучена модель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3. Реализована возможность проверки работы модели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4. Опыт от 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FE80F-4F62-4486-826F-9A5F5ADBAB8B}"/>
              </a:ext>
            </a:extLst>
          </p:cNvPr>
          <p:cNvSpPr txBox="1"/>
          <p:nvPr/>
        </p:nvSpPr>
        <p:spPr>
          <a:xfrm>
            <a:off x="7787213" y="923191"/>
            <a:ext cx="3816750" cy="39959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Улучшить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1. Самообучение 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модели на введённых 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данных от пользователя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2. 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Использование модели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в реальных проекта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х</a:t>
            </a:r>
            <a:endParaRPr kumimoji="0" lang="ru-RU" sz="2400" b="0" i="0" u="none" strike="noStrike" cap="none" spc="0" normalizeH="0" baseline="0" dirty="0">
              <a:ln>
                <a:noFill/>
              </a:ln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AD57C-6B2D-47A8-886E-5354EC988EB3}"/>
              </a:ext>
            </a:extLst>
          </p:cNvPr>
          <p:cNvSpPr txBox="1"/>
          <p:nvPr/>
        </p:nvSpPr>
        <p:spPr>
          <a:xfrm>
            <a:off x="4404786" y="897629"/>
            <a:ext cx="3382427" cy="44730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Не сделали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ru-RU" sz="3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Не поработали со стикерами в данных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ru-RU" sz="3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Не получили модель лучшими метриками</a:t>
            </a:r>
          </a:p>
        </p:txBody>
      </p:sp>
    </p:spTree>
    <p:extLst>
      <p:ext uri="{BB962C8B-B14F-4D97-AF65-F5344CB8AC3E}">
        <p14:creationId xmlns:p14="http://schemas.microsoft.com/office/powerpoint/2010/main" val="210101277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B0617-D83E-BB09-52EF-7355921D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Выводы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C35D0D-C2D5-2E23-9832-AA10E9FB7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Работа успешно завершена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C5750E-38DF-3555-23DC-4801F0E852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Можно добавить новые идеи в проект и монетизировать его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B1B5AC3-36DA-4710-A6A0-8D8CC07CA2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За проделанную работу было много интересных идей, которые трудно реализовать за краткие сроки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15A7380-392F-74E2-129F-400427BD9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Работать в команде полезно!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8D90A6-BC3C-9B8A-E9BB-7DCE5D715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3" y="5157964"/>
            <a:ext cx="466967" cy="3932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DE15CB-FA72-DDDE-3925-46DB3FCBD2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691" y="5076040"/>
            <a:ext cx="475159" cy="4751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8A1C3A3-D16B-85C6-EB97-A591B39D5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41" y="2635200"/>
            <a:ext cx="475159" cy="47515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371069A-9ED3-42D9-7E32-061D33EDA5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1997" y="2639297"/>
            <a:ext cx="589853" cy="47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857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Введение</a:t>
            </a: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2680758"/>
            <a:ext cx="11198753" cy="3593042"/>
          </a:xfrm>
        </p:spPr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Задачи проекта: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Анализировать частые жалобы (качество, скорость работы, компетентность).</a:t>
            </a:r>
            <a:endParaRPr lang="ru-RU" sz="2400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Оценивать удовлетворённость пользователей.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Быстро выявлять недовольных пользователей.</a:t>
            </a:r>
          </a:p>
          <a:p>
            <a:endParaRPr lang="ru-RU" sz="24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005B1-48B9-4FAC-AA5F-699AD466FBF8}"/>
              </a:ext>
            </a:extLst>
          </p:cNvPr>
          <p:cNvSpPr txBox="1"/>
          <p:nvPr/>
        </p:nvSpPr>
        <p:spPr>
          <a:xfrm>
            <a:off x="442914" y="1255772"/>
            <a:ext cx="1007006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 данной работе мы решаем задачу </a:t>
            </a:r>
            <a:r>
              <a:rPr lang="ru-RU" sz="24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многоклассовой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  <a:r>
              <a:rPr lang="ru-RU" sz="24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многометочной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</a:p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классификации текстовых отзывов.</a:t>
            </a:r>
          </a:p>
        </p:txBody>
      </p:sp>
    </p:spTree>
    <p:extLst>
      <p:ext uri="{BB962C8B-B14F-4D97-AF65-F5344CB8AC3E}">
        <p14:creationId xmlns:p14="http://schemas.microsoft.com/office/powerpoint/2010/main" val="35982528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Работа с данными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FCC456-C144-5433-3BBB-30E36D14E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692112"/>
            <a:ext cx="11181819" cy="4952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Разметили данные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Удалили пропуски после разметки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Удалили колонки не имеющие полезных данных для модели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Объединили некоторые категории после анализа их количества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Удалили дубликаты </a:t>
            </a:r>
          </a:p>
        </p:txBody>
      </p:sp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Выбор модели</a:t>
            </a:r>
            <a:endParaRPr lang="ru-RU" sz="3200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326091"/>
            <a:ext cx="10267419" cy="4024842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Мы попробовали различные модели и выбрали лучших претендентов</a:t>
            </a:r>
            <a:r>
              <a:rPr lang="en-US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:</a:t>
            </a:r>
            <a:endParaRPr lang="ru-RU" sz="3200" dirty="0">
              <a:latin typeface="CoFo Sans Medium" panose="020B0604020202020204" charset="-52"/>
              <a:ea typeface="CoFo Sans Medium" panose="020B0604020202020204" charset="-52"/>
              <a:cs typeface="Calibri"/>
            </a:endParaRP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Logistic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Regresion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+mn-lt"/>
              </a:rPr>
              <a:t>★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Random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Forest</a:t>
            </a:r>
            <a:endParaRPr lang="ru-RU" sz="3200" dirty="0">
              <a:latin typeface="CoFo Sans Medium" panose="020B0604020202020204" charset="-52"/>
              <a:ea typeface="CoFo Sans Medium" panose="020B0604020202020204" charset="-52"/>
              <a:cs typeface="Calibri"/>
            </a:endParaRP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Linear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SCV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+mn-lt"/>
              </a:rPr>
              <a:t>★</a:t>
            </a:r>
            <a:endParaRPr lang="ru-RU" sz="3200" dirty="0">
              <a:latin typeface="CoFo Sans Medium" panose="020B0604020202020204" charset="-52"/>
              <a:ea typeface="CoFo Sans Medium" panose="020B0604020202020204" charset="-52"/>
              <a:cs typeface="Calibri"/>
            </a:endParaRP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CatBoost</a:t>
            </a:r>
            <a:endParaRPr lang="ru-RU" sz="3200" dirty="0">
              <a:latin typeface="CoFo Sans Medium" panose="020B0604020202020204" charset="-52"/>
              <a:ea typeface="CoFo Sans Medium" panose="020B0604020202020204" charset="-5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82516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Выбранные классы для классификации 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5E4A4-FE36-4533-9F84-32510D442896}"/>
              </a:ext>
            </a:extLst>
          </p:cNvPr>
          <p:cNvSpPr txBox="1"/>
          <p:nvPr/>
        </p:nvSpPr>
        <p:spPr>
          <a:xfrm>
            <a:off x="442914" y="1165226"/>
            <a:ext cx="5864753" cy="41960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Вопрос решён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Скорость работы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Качество работы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Компетентность работников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Не удовлетворён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Не понравился результат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Не понравилось качество</a:t>
            </a:r>
          </a:p>
        </p:txBody>
      </p:sp>
    </p:spTree>
    <p:extLst>
      <p:ext uri="{BB962C8B-B14F-4D97-AF65-F5344CB8AC3E}">
        <p14:creationId xmlns:p14="http://schemas.microsoft.com/office/powerpoint/2010/main" val="37323425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Logistic Regression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EAB5D-F313-4B71-B671-B6CB26C851CE}"/>
              </a:ext>
            </a:extLst>
          </p:cNvPr>
          <p:cNvSpPr txBox="1"/>
          <p:nvPr/>
        </p:nvSpPr>
        <p:spPr>
          <a:xfrm>
            <a:off x="442914" y="1089026"/>
            <a:ext cx="11571286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Простой и интерпретируемый алгоритм для классификации, который предсказывает вероятность принадлежности к классам. Особенно хорошо работает с линейными и текстовыми признаками.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7B7430-8740-4E60-B1DB-4591E622A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02" y="2921553"/>
            <a:ext cx="5491595" cy="25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857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Random Forest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C7065B-7B1C-42BB-AC96-947E911E1E05}"/>
              </a:ext>
            </a:extLst>
          </p:cNvPr>
          <p:cNvSpPr txBox="1"/>
          <p:nvPr/>
        </p:nvSpPr>
        <p:spPr>
          <a:xfrm>
            <a:off x="442914" y="1089026"/>
            <a:ext cx="11057466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Ансамблевый метод, который объединяет множество решающих деревьев для более точного и устойчивого предсказания. Хорошо работает с разнородными данными и снижает риск переобучения.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08570-1333-432A-86E2-4711F476C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729" y="2929842"/>
            <a:ext cx="5454541" cy="249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2359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SVC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E3BF0-0EFD-4863-9588-F4414FE02B28}"/>
              </a:ext>
            </a:extLst>
          </p:cNvPr>
          <p:cNvSpPr txBox="1"/>
          <p:nvPr/>
        </p:nvSpPr>
        <p:spPr>
          <a:xfrm>
            <a:off x="442914" y="1089026"/>
            <a:ext cx="11232619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Линейный классификатор на основе метода опорных векторов, хорошо работает на больших и разреженных текстовых данных. Обеспечивает быструю и точную классификацию при наличии большого числа признаков.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99664F-41E6-4773-9573-484E2CE3F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175" y="2887507"/>
            <a:ext cx="5417650" cy="246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7192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CatBoostClassifier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FEE26B-88DE-4927-9DF4-2CF741A2D3D5}"/>
              </a:ext>
            </a:extLst>
          </p:cNvPr>
          <p:cNvSpPr txBox="1"/>
          <p:nvPr/>
        </p:nvSpPr>
        <p:spPr>
          <a:xfrm>
            <a:off x="442914" y="1031353"/>
            <a:ext cx="11037886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Градиентный </a:t>
            </a:r>
            <a:r>
              <a:rPr lang="ru-RU" sz="2400" dirty="0" err="1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бустинг</a:t>
            </a: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от Яндекса, который эффективно работает с категориальными признаками и требует минимальной предварительной обработки. Показывает высокую точность даже на небольших выборках.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FC9BBB-BAF5-4FE9-9A96-2AB208671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44" y="2840412"/>
            <a:ext cx="5309339" cy="24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4988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7955</TotalTime>
  <Words>353</Words>
  <Application>Microsoft Office PowerPoint</Application>
  <PresentationFormat>Широкоэкранный</PresentationFormat>
  <Paragraphs>61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Calibri</vt:lpstr>
      <vt:lpstr>CoFo Sans</vt:lpstr>
      <vt:lpstr>CoFo Sans Medium</vt:lpstr>
      <vt:lpstr>Arial</vt:lpstr>
      <vt:lpstr>Тема1</vt:lpstr>
      <vt:lpstr>Модель классификации комментариев по работе управляющей компании</vt:lpstr>
      <vt:lpstr>Введение</vt:lpstr>
      <vt:lpstr>Работа с данными</vt:lpstr>
      <vt:lpstr>Выбор модели</vt:lpstr>
      <vt:lpstr>Выбранные классы для классификации </vt:lpstr>
      <vt:lpstr>Logistic Regression</vt:lpstr>
      <vt:lpstr>Random Forest</vt:lpstr>
      <vt:lpstr>Linear SVC</vt:lpstr>
      <vt:lpstr>CatBoostClassifier</vt:lpstr>
      <vt:lpstr>Визуализация</vt:lpstr>
      <vt:lpstr>Заключение</vt:lpstr>
      <vt:lpstr>Проделанная работа: 1. Обработаны данные 2. Обучена модель 3. Реализована возможность проверки работы модели 4. Опыт от работы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Виктор</cp:lastModifiedBy>
  <cp:revision>992</cp:revision>
  <dcterms:created xsi:type="dcterms:W3CDTF">2022-08-25T11:16:35Z</dcterms:created>
  <dcterms:modified xsi:type="dcterms:W3CDTF">2025-05-17T18:05:31Z</dcterms:modified>
</cp:coreProperties>
</file>